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6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28" name="Місце для дати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FB26BAA-CD1D-4063-9078-7885FA33A89B}" type="datetimeFigureOut">
              <a:rPr lang="uk-UA" smtClean="0"/>
              <a:t>26.07.2011</a:t>
            </a:fld>
            <a:endParaRPr lang="uk-UA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uk-UA"/>
          </a:p>
        </p:txBody>
      </p:sp>
      <p:sp>
        <p:nvSpPr>
          <p:cNvPr id="10" name="Прямокут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кут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кут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кут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 сполучна ліні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 сполучна ліні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 сполучна ліні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 сполучна ліні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 сполучна ліні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кут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8B97961-AF4C-4A42-A90A-7A40091AAF27}" type="slidenum">
              <a:rPr lang="uk-UA" smtClean="0"/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26BAA-CD1D-4063-9078-7885FA33A89B}" type="datetimeFigureOut">
              <a:rPr lang="uk-UA" smtClean="0"/>
              <a:t>26.07.2011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7961-AF4C-4A42-A90A-7A40091AAF27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26BAA-CD1D-4063-9078-7885FA33A89B}" type="datetimeFigureOut">
              <a:rPr lang="uk-UA" smtClean="0"/>
              <a:t>26.07.2011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7961-AF4C-4A42-A90A-7A40091AAF27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8" name="Місце для вмісту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FB26BAA-CD1D-4063-9078-7885FA33A89B}" type="datetimeFigureOut">
              <a:rPr lang="uk-UA" smtClean="0"/>
              <a:t>26.07.2011</a:t>
            </a:fld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8B97961-AF4C-4A42-A90A-7A40091AAF27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FB26BAA-CD1D-4063-9078-7885FA33A89B}" type="datetimeFigureOut">
              <a:rPr lang="uk-UA" smtClean="0"/>
              <a:t>26.07.2011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uk-UA"/>
          </a:p>
        </p:txBody>
      </p:sp>
      <p:sp>
        <p:nvSpPr>
          <p:cNvPr id="9" name="Прямокут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кут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кут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кут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 сполучна ліні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 сполучна ліні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 сполучна ліні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 сполучна ліні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 сполучна ліні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кут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 сполучна ліні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8B97961-AF4C-4A42-A90A-7A40091AAF27}" type="slidenum">
              <a:rPr lang="uk-UA" smtClean="0"/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26BAA-CD1D-4063-9078-7885FA33A89B}" type="datetimeFigureOut">
              <a:rPr lang="uk-UA" smtClean="0"/>
              <a:t>26.07.2011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7961-AF4C-4A42-A90A-7A40091AAF27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Місце для вмісту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1" name="Місце для вмісту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26BAA-CD1D-4063-9078-7885FA33A89B}" type="datetimeFigureOut">
              <a:rPr lang="uk-UA" smtClean="0"/>
              <a:t>26.07.2011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7961-AF4C-4A42-A90A-7A40091AAF27}" type="slidenum">
              <a:rPr lang="uk-UA" smtClean="0"/>
              <a:t>‹№›</a:t>
            </a:fld>
            <a:endParaRPr lang="uk-UA"/>
          </a:p>
        </p:txBody>
      </p:sp>
      <p:sp>
        <p:nvSpPr>
          <p:cNvPr id="11" name="Місце для вмісту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2" name="Місце для тексту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4" name="Місце для тексту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6" name="Місце для дати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FB26BAA-CD1D-4063-9078-7885FA33A89B}" type="datetimeFigureOut">
              <a:rPr lang="uk-UA" smtClean="0"/>
              <a:t>26.07.2011</a:t>
            </a:fld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B97961-AF4C-4A42-A90A-7A40091AAF27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26BAA-CD1D-4063-9078-7885FA33A89B}" type="datetimeFigureOut">
              <a:rPr lang="uk-UA" smtClean="0"/>
              <a:t>26.07.2011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7961-AF4C-4A42-A90A-7A40091AAF27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 сполучна ліні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кут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 сполучна ліні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Місце для вмісту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1" name="Місце для дати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FB26BAA-CD1D-4063-9078-7885FA33A89B}" type="datetimeFigureOut">
              <a:rPr lang="uk-UA" smtClean="0"/>
              <a:t>26.07.2011</a:t>
            </a:fld>
            <a:endParaRPr lang="uk-UA"/>
          </a:p>
        </p:txBody>
      </p:sp>
      <p:sp>
        <p:nvSpPr>
          <p:cNvPr id="22" name="Місце для номера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8B97961-AF4C-4A42-A90A-7A40091AAF27}" type="slidenum">
              <a:rPr lang="uk-UA" smtClean="0"/>
              <a:t>‹№›</a:t>
            </a:fld>
            <a:endParaRPr lang="uk-UA"/>
          </a:p>
        </p:txBody>
      </p:sp>
      <p:sp>
        <p:nvSpPr>
          <p:cNvPr id="23" name="Місце для нижнього колонтитула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0" name="Пряма сполучна ліні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кут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 сполучна ліні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 сполучна ліні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 сполучна ліні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Місце для дати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FB26BAA-CD1D-4063-9078-7885FA33A89B}" type="datetimeFigureOut">
              <a:rPr lang="uk-UA" smtClean="0"/>
              <a:t>26.07.2011</a:t>
            </a:fld>
            <a:endParaRPr lang="uk-UA"/>
          </a:p>
        </p:txBody>
      </p:sp>
      <p:sp>
        <p:nvSpPr>
          <p:cNvPr id="18" name="Місце для номера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B97961-AF4C-4A42-A90A-7A40091AAF27}" type="slidenum">
              <a:rPr lang="uk-UA" smtClean="0"/>
              <a:t>‹№›</a:t>
            </a:fld>
            <a:endParaRPr lang="uk-UA"/>
          </a:p>
        </p:txBody>
      </p:sp>
      <p:sp>
        <p:nvSpPr>
          <p:cNvPr id="21" name="Місце для нижнього колонтитула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 сполучна ліні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FB26BAA-CD1D-4063-9078-7885FA33A89B}" type="datetimeFigureOut">
              <a:rPr lang="uk-UA" smtClean="0"/>
              <a:t>26.07.2011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кут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8B97961-AF4C-4A42-A90A-7A40091AAF27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Нова маршрутна система Львова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2877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B050"/>
                </a:solidFill>
              </a:rPr>
              <a:t>Трамвайний маршрут </a:t>
            </a:r>
            <a:r>
              <a:rPr lang="uk-UA" dirty="0" smtClean="0">
                <a:solidFill>
                  <a:srgbClr val="00B050"/>
                </a:solidFill>
              </a:rPr>
              <a:t>№9</a:t>
            </a:r>
            <a:endParaRPr lang="uk-UA" dirty="0">
              <a:solidFill>
                <a:srgbClr val="00B05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3266470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B050"/>
                </a:solidFill>
              </a:rPr>
              <a:t>Трамвайний маршрут </a:t>
            </a:r>
            <a:r>
              <a:rPr lang="uk-UA" dirty="0" smtClean="0">
                <a:solidFill>
                  <a:srgbClr val="00B050"/>
                </a:solidFill>
              </a:rPr>
              <a:t>№9А</a:t>
            </a:r>
            <a:endParaRPr lang="uk-UA" dirty="0">
              <a:solidFill>
                <a:srgbClr val="00B05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3323765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3140968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uk-UA" sz="6000" dirty="0" smtClean="0">
                <a:solidFill>
                  <a:srgbClr val="0070C0"/>
                </a:solidFill>
              </a:rPr>
              <a:t>Тролейбусні маршрути</a:t>
            </a:r>
            <a:endParaRPr lang="uk-UA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56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Тролейбусний маршрут </a:t>
            </a:r>
            <a:r>
              <a:rPr lang="uk-UA" dirty="0" smtClean="0">
                <a:solidFill>
                  <a:srgbClr val="0070C0"/>
                </a:solidFill>
              </a:rPr>
              <a:t>№2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2586214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Тролейбусний маршрут </a:t>
            </a:r>
            <a:r>
              <a:rPr lang="uk-UA" dirty="0" smtClean="0">
                <a:solidFill>
                  <a:srgbClr val="0070C0"/>
                </a:solidFill>
              </a:rPr>
              <a:t>№3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1457696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Тролейбусний маршрут </a:t>
            </a:r>
            <a:r>
              <a:rPr lang="uk-UA" dirty="0" smtClean="0">
                <a:solidFill>
                  <a:srgbClr val="0070C0"/>
                </a:solidFill>
              </a:rPr>
              <a:t>№5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3881238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Тролейбусний маршрут </a:t>
            </a:r>
            <a:r>
              <a:rPr lang="uk-UA" dirty="0" smtClean="0">
                <a:solidFill>
                  <a:srgbClr val="0070C0"/>
                </a:solidFill>
              </a:rPr>
              <a:t>№7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384302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Тролейбусний маршрут </a:t>
            </a:r>
            <a:r>
              <a:rPr lang="uk-UA" dirty="0" smtClean="0">
                <a:solidFill>
                  <a:srgbClr val="0070C0"/>
                </a:solidFill>
              </a:rPr>
              <a:t>№9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3310092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Тролейбусний маршрут </a:t>
            </a:r>
            <a:r>
              <a:rPr lang="uk-UA" dirty="0" smtClean="0">
                <a:solidFill>
                  <a:srgbClr val="0070C0"/>
                </a:solidFill>
              </a:rPr>
              <a:t>№10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475722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Тролейбусний маршрут </a:t>
            </a:r>
            <a:r>
              <a:rPr lang="uk-UA" dirty="0" smtClean="0">
                <a:solidFill>
                  <a:srgbClr val="0070C0"/>
                </a:solidFill>
              </a:rPr>
              <a:t>№11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231392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996952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uk-UA" sz="5400" dirty="0" smtClean="0">
                <a:solidFill>
                  <a:srgbClr val="00B050"/>
                </a:solidFill>
              </a:rPr>
              <a:t>Трамвайні маршрути</a:t>
            </a:r>
            <a:endParaRPr lang="uk-UA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06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Тролейбусний маршрут </a:t>
            </a:r>
            <a:r>
              <a:rPr lang="uk-UA" dirty="0" smtClean="0">
                <a:solidFill>
                  <a:srgbClr val="0070C0"/>
                </a:solidFill>
              </a:rPr>
              <a:t>№12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2904328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Тролейбусний маршрут </a:t>
            </a:r>
            <a:r>
              <a:rPr lang="uk-UA" dirty="0" smtClean="0">
                <a:solidFill>
                  <a:srgbClr val="0070C0"/>
                </a:solidFill>
              </a:rPr>
              <a:t>№13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3757850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Тролейбусний маршрут </a:t>
            </a:r>
            <a:r>
              <a:rPr lang="uk-UA" dirty="0" smtClean="0">
                <a:solidFill>
                  <a:srgbClr val="0070C0"/>
                </a:solidFill>
              </a:rPr>
              <a:t>№24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3459920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56992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uk-UA" sz="4800" dirty="0" smtClean="0">
                <a:solidFill>
                  <a:srgbClr val="FF0000"/>
                </a:solidFill>
              </a:rPr>
              <a:t>Радіальні маршрути (для автобусів великої </a:t>
            </a:r>
            <a:r>
              <a:rPr lang="uk-UA" sz="4800" dirty="0" err="1" smtClean="0">
                <a:solidFill>
                  <a:srgbClr val="FF0000"/>
                </a:solidFill>
              </a:rPr>
              <a:t>вмістимості</a:t>
            </a:r>
            <a:r>
              <a:rPr lang="uk-UA" sz="4800" dirty="0" smtClean="0">
                <a:solidFill>
                  <a:srgbClr val="FF0000"/>
                </a:solidFill>
              </a:rPr>
              <a:t>)</a:t>
            </a:r>
            <a:endParaRPr lang="uk-UA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73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1А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2" y="1600200"/>
            <a:ext cx="7427015" cy="4873625"/>
          </a:xfrm>
        </p:spPr>
      </p:pic>
    </p:spTree>
    <p:extLst>
      <p:ext uri="{BB962C8B-B14F-4D97-AF65-F5344CB8AC3E}">
        <p14:creationId xmlns:p14="http://schemas.microsoft.com/office/powerpoint/2010/main" val="4062070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2А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" y="1600200"/>
            <a:ext cx="6871610" cy="4873625"/>
          </a:xfrm>
        </p:spPr>
      </p:pic>
    </p:spTree>
    <p:extLst>
      <p:ext uri="{BB962C8B-B14F-4D97-AF65-F5344CB8AC3E}">
        <p14:creationId xmlns:p14="http://schemas.microsoft.com/office/powerpoint/2010/main" val="413081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3А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6" y="1600200"/>
            <a:ext cx="6625848" cy="4873625"/>
          </a:xfrm>
        </p:spPr>
      </p:pic>
    </p:spTree>
    <p:extLst>
      <p:ext uri="{BB962C8B-B14F-4D97-AF65-F5344CB8AC3E}">
        <p14:creationId xmlns:p14="http://schemas.microsoft.com/office/powerpoint/2010/main" val="1711427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4А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00200"/>
            <a:ext cx="7200800" cy="4873625"/>
          </a:xfrm>
        </p:spPr>
      </p:pic>
    </p:spTree>
    <p:extLst>
      <p:ext uri="{BB962C8B-B14F-4D97-AF65-F5344CB8AC3E}">
        <p14:creationId xmlns:p14="http://schemas.microsoft.com/office/powerpoint/2010/main" val="1266514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5А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00200"/>
            <a:ext cx="7488831" cy="4873625"/>
          </a:xfrm>
        </p:spPr>
      </p:pic>
    </p:spTree>
    <p:extLst>
      <p:ext uri="{BB962C8B-B14F-4D97-AF65-F5344CB8AC3E}">
        <p14:creationId xmlns:p14="http://schemas.microsoft.com/office/powerpoint/2010/main" val="3770889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6А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0200"/>
            <a:ext cx="7344816" cy="4873625"/>
          </a:xfrm>
        </p:spPr>
      </p:pic>
    </p:spTree>
    <p:extLst>
      <p:ext uri="{BB962C8B-B14F-4D97-AF65-F5344CB8AC3E}">
        <p14:creationId xmlns:p14="http://schemas.microsoft.com/office/powerpoint/2010/main" val="3860812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B050"/>
                </a:solidFill>
              </a:rPr>
              <a:t>Трамвайний маршрут </a:t>
            </a:r>
            <a:r>
              <a:rPr lang="uk-UA" dirty="0" smtClean="0">
                <a:solidFill>
                  <a:srgbClr val="00B050"/>
                </a:solidFill>
              </a:rPr>
              <a:t>№1</a:t>
            </a:r>
            <a:endParaRPr lang="uk-UA" dirty="0">
              <a:solidFill>
                <a:srgbClr val="00B050"/>
              </a:solidFill>
            </a:endParaRPr>
          </a:p>
        </p:txBody>
      </p:sp>
      <p:pic>
        <p:nvPicPr>
          <p:cNvPr id="3" name="Місце для вмісту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81" y="1600200"/>
            <a:ext cx="7231238" cy="4873625"/>
          </a:xfrm>
        </p:spPr>
      </p:pic>
    </p:spTree>
    <p:extLst>
      <p:ext uri="{BB962C8B-B14F-4D97-AF65-F5344CB8AC3E}">
        <p14:creationId xmlns:p14="http://schemas.microsoft.com/office/powerpoint/2010/main" val="693439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996952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rgbClr val="FF0000"/>
                </a:solidFill>
              </a:rPr>
              <a:t>Хордові маршрути (для автобусів малої </a:t>
            </a:r>
            <a:r>
              <a:rPr lang="uk-UA" sz="4000" dirty="0">
                <a:solidFill>
                  <a:srgbClr val="FF0000"/>
                </a:solidFill>
              </a:rPr>
              <a:t>та середньої </a:t>
            </a:r>
            <a:r>
              <a:rPr lang="uk-UA" sz="4000" dirty="0" err="1">
                <a:solidFill>
                  <a:srgbClr val="FF0000"/>
                </a:solidFill>
              </a:rPr>
              <a:t>вмістимості</a:t>
            </a:r>
            <a:r>
              <a:rPr lang="uk-UA" sz="40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9342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1" y="1600200"/>
            <a:ext cx="7305591" cy="4873625"/>
          </a:xfrm>
        </p:spPr>
      </p:pic>
    </p:spTree>
    <p:extLst>
      <p:ext uri="{BB962C8B-B14F-4D97-AF65-F5344CB8AC3E}">
        <p14:creationId xmlns:p14="http://schemas.microsoft.com/office/powerpoint/2010/main" val="3360336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56" y="1600200"/>
            <a:ext cx="7512736" cy="4873625"/>
          </a:xfrm>
        </p:spPr>
      </p:pic>
    </p:spTree>
    <p:extLst>
      <p:ext uri="{BB962C8B-B14F-4D97-AF65-F5344CB8AC3E}">
        <p14:creationId xmlns:p14="http://schemas.microsoft.com/office/powerpoint/2010/main" val="1033459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3М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2" y="1600200"/>
            <a:ext cx="7252329" cy="4873625"/>
          </a:xfrm>
        </p:spPr>
      </p:pic>
    </p:spTree>
    <p:extLst>
      <p:ext uri="{BB962C8B-B14F-4D97-AF65-F5344CB8AC3E}">
        <p14:creationId xmlns:p14="http://schemas.microsoft.com/office/powerpoint/2010/main" val="523837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4М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6" y="1600200"/>
            <a:ext cx="7481036" cy="4873625"/>
          </a:xfrm>
        </p:spPr>
      </p:pic>
    </p:spTree>
    <p:extLst>
      <p:ext uri="{BB962C8B-B14F-4D97-AF65-F5344CB8AC3E}">
        <p14:creationId xmlns:p14="http://schemas.microsoft.com/office/powerpoint/2010/main" val="2503425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5М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2" y="1600200"/>
            <a:ext cx="7498839" cy="4873625"/>
          </a:xfrm>
        </p:spPr>
      </p:pic>
    </p:spTree>
    <p:extLst>
      <p:ext uri="{BB962C8B-B14F-4D97-AF65-F5344CB8AC3E}">
        <p14:creationId xmlns:p14="http://schemas.microsoft.com/office/powerpoint/2010/main" val="2218472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6М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58" y="1600200"/>
            <a:ext cx="7428734" cy="4873625"/>
          </a:xfrm>
        </p:spPr>
      </p:pic>
    </p:spTree>
    <p:extLst>
      <p:ext uri="{BB962C8B-B14F-4D97-AF65-F5344CB8AC3E}">
        <p14:creationId xmlns:p14="http://schemas.microsoft.com/office/powerpoint/2010/main" val="916447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7М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89" y="1600200"/>
            <a:ext cx="7377803" cy="4873625"/>
          </a:xfrm>
        </p:spPr>
      </p:pic>
    </p:spTree>
    <p:extLst>
      <p:ext uri="{BB962C8B-B14F-4D97-AF65-F5344CB8AC3E}">
        <p14:creationId xmlns:p14="http://schemas.microsoft.com/office/powerpoint/2010/main" val="394180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8М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80" y="1600200"/>
            <a:ext cx="7468312" cy="4873625"/>
          </a:xfrm>
        </p:spPr>
      </p:pic>
    </p:spTree>
    <p:extLst>
      <p:ext uri="{BB962C8B-B14F-4D97-AF65-F5344CB8AC3E}">
        <p14:creationId xmlns:p14="http://schemas.microsoft.com/office/powerpoint/2010/main" val="39064779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9М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42" y="1600200"/>
            <a:ext cx="7226350" cy="4873625"/>
          </a:xfrm>
        </p:spPr>
      </p:pic>
    </p:spTree>
    <p:extLst>
      <p:ext uri="{BB962C8B-B14F-4D97-AF65-F5344CB8AC3E}">
        <p14:creationId xmlns:p14="http://schemas.microsoft.com/office/powerpoint/2010/main" val="3574989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B050"/>
                </a:solidFill>
              </a:rPr>
              <a:t>Трамвайний маршрут </a:t>
            </a:r>
            <a:r>
              <a:rPr lang="uk-UA" dirty="0" smtClean="0">
                <a:solidFill>
                  <a:srgbClr val="00B050"/>
                </a:solidFill>
              </a:rPr>
              <a:t>№2</a:t>
            </a:r>
            <a:endParaRPr lang="uk-UA" dirty="0">
              <a:solidFill>
                <a:srgbClr val="00B05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3406785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10М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0" y="1600200"/>
            <a:ext cx="7395702" cy="4873625"/>
          </a:xfrm>
        </p:spPr>
      </p:pic>
    </p:spTree>
    <p:extLst>
      <p:ext uri="{BB962C8B-B14F-4D97-AF65-F5344CB8AC3E}">
        <p14:creationId xmlns:p14="http://schemas.microsoft.com/office/powerpoint/2010/main" val="583445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11М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5" y="1600200"/>
            <a:ext cx="7540127" cy="4873625"/>
          </a:xfrm>
        </p:spPr>
      </p:pic>
    </p:spTree>
    <p:extLst>
      <p:ext uri="{BB962C8B-B14F-4D97-AF65-F5344CB8AC3E}">
        <p14:creationId xmlns:p14="http://schemas.microsoft.com/office/powerpoint/2010/main" val="1018676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12М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8" y="1600200"/>
            <a:ext cx="7354854" cy="4873625"/>
          </a:xfrm>
        </p:spPr>
      </p:pic>
    </p:spTree>
    <p:extLst>
      <p:ext uri="{BB962C8B-B14F-4D97-AF65-F5344CB8AC3E}">
        <p14:creationId xmlns:p14="http://schemas.microsoft.com/office/powerpoint/2010/main" val="1241499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13М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89" y="1600200"/>
            <a:ext cx="7346103" cy="4873625"/>
          </a:xfrm>
        </p:spPr>
      </p:pic>
    </p:spTree>
    <p:extLst>
      <p:ext uri="{BB962C8B-B14F-4D97-AF65-F5344CB8AC3E}">
        <p14:creationId xmlns:p14="http://schemas.microsoft.com/office/powerpoint/2010/main" val="3652827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14М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6" y="1600200"/>
            <a:ext cx="7267635" cy="4873625"/>
          </a:xfrm>
        </p:spPr>
      </p:pic>
    </p:spTree>
    <p:extLst>
      <p:ext uri="{BB962C8B-B14F-4D97-AF65-F5344CB8AC3E}">
        <p14:creationId xmlns:p14="http://schemas.microsoft.com/office/powerpoint/2010/main" val="3533806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15М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38" y="1600200"/>
            <a:ext cx="7438253" cy="4873625"/>
          </a:xfrm>
        </p:spPr>
      </p:pic>
    </p:spTree>
    <p:extLst>
      <p:ext uri="{BB962C8B-B14F-4D97-AF65-F5344CB8AC3E}">
        <p14:creationId xmlns:p14="http://schemas.microsoft.com/office/powerpoint/2010/main" val="4224352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16М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4" y="1600200"/>
            <a:ext cx="7506858" cy="4873625"/>
          </a:xfrm>
        </p:spPr>
      </p:pic>
    </p:spTree>
    <p:extLst>
      <p:ext uri="{BB962C8B-B14F-4D97-AF65-F5344CB8AC3E}">
        <p14:creationId xmlns:p14="http://schemas.microsoft.com/office/powerpoint/2010/main" val="20871642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17М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98" y="1600200"/>
            <a:ext cx="7208094" cy="4873625"/>
          </a:xfrm>
        </p:spPr>
      </p:pic>
    </p:spTree>
    <p:extLst>
      <p:ext uri="{BB962C8B-B14F-4D97-AF65-F5344CB8AC3E}">
        <p14:creationId xmlns:p14="http://schemas.microsoft.com/office/powerpoint/2010/main" val="1299367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18М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8" y="1600200"/>
            <a:ext cx="7420304" cy="4873625"/>
          </a:xfrm>
        </p:spPr>
      </p:pic>
    </p:spTree>
    <p:extLst>
      <p:ext uri="{BB962C8B-B14F-4D97-AF65-F5344CB8AC3E}">
        <p14:creationId xmlns:p14="http://schemas.microsoft.com/office/powerpoint/2010/main" val="7427736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19М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20" y="1600200"/>
            <a:ext cx="7331672" cy="4873625"/>
          </a:xfrm>
        </p:spPr>
      </p:pic>
    </p:spTree>
    <p:extLst>
      <p:ext uri="{BB962C8B-B14F-4D97-AF65-F5344CB8AC3E}">
        <p14:creationId xmlns:p14="http://schemas.microsoft.com/office/powerpoint/2010/main" val="158776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B050"/>
                </a:solidFill>
              </a:rPr>
              <a:t>Трамвайний маршрут </a:t>
            </a:r>
            <a:r>
              <a:rPr lang="uk-UA" dirty="0" smtClean="0">
                <a:solidFill>
                  <a:srgbClr val="00B050"/>
                </a:solidFill>
              </a:rPr>
              <a:t>№3</a:t>
            </a:r>
            <a:endParaRPr lang="uk-UA" dirty="0">
              <a:solidFill>
                <a:srgbClr val="00B05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34734421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20М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4" y="1600200"/>
            <a:ext cx="7493028" cy="4873625"/>
          </a:xfrm>
        </p:spPr>
      </p:pic>
    </p:spTree>
    <p:extLst>
      <p:ext uri="{BB962C8B-B14F-4D97-AF65-F5344CB8AC3E}">
        <p14:creationId xmlns:p14="http://schemas.microsoft.com/office/powerpoint/2010/main" val="1607000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21М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1" y="1600200"/>
            <a:ext cx="7453031" cy="4873625"/>
          </a:xfrm>
        </p:spPr>
      </p:pic>
    </p:spTree>
    <p:extLst>
      <p:ext uri="{BB962C8B-B14F-4D97-AF65-F5344CB8AC3E}">
        <p14:creationId xmlns:p14="http://schemas.microsoft.com/office/powerpoint/2010/main" val="28373406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22М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68" y="1600200"/>
            <a:ext cx="7341423" cy="4873625"/>
          </a:xfrm>
        </p:spPr>
      </p:pic>
    </p:spTree>
    <p:extLst>
      <p:ext uri="{BB962C8B-B14F-4D97-AF65-F5344CB8AC3E}">
        <p14:creationId xmlns:p14="http://schemas.microsoft.com/office/powerpoint/2010/main" val="30626070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23М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4" y="1600200"/>
            <a:ext cx="7538258" cy="4873625"/>
          </a:xfrm>
        </p:spPr>
      </p:pic>
    </p:spTree>
    <p:extLst>
      <p:ext uri="{BB962C8B-B14F-4D97-AF65-F5344CB8AC3E}">
        <p14:creationId xmlns:p14="http://schemas.microsoft.com/office/powerpoint/2010/main" val="37257003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24М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056784" cy="4873625"/>
          </a:xfrm>
        </p:spPr>
      </p:pic>
    </p:spTree>
    <p:extLst>
      <p:ext uri="{BB962C8B-B14F-4D97-AF65-F5344CB8AC3E}">
        <p14:creationId xmlns:p14="http://schemas.microsoft.com/office/powerpoint/2010/main" val="26433241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25М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92" y="1600200"/>
            <a:ext cx="7408000" cy="4873625"/>
          </a:xfrm>
        </p:spPr>
      </p:pic>
    </p:spTree>
    <p:extLst>
      <p:ext uri="{BB962C8B-B14F-4D97-AF65-F5344CB8AC3E}">
        <p14:creationId xmlns:p14="http://schemas.microsoft.com/office/powerpoint/2010/main" val="18860067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26М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4" y="1600200"/>
            <a:ext cx="7522558" cy="4873625"/>
          </a:xfrm>
        </p:spPr>
      </p:pic>
    </p:spTree>
    <p:extLst>
      <p:ext uri="{BB962C8B-B14F-4D97-AF65-F5344CB8AC3E}">
        <p14:creationId xmlns:p14="http://schemas.microsoft.com/office/powerpoint/2010/main" val="15125543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27М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78" y="1600200"/>
            <a:ext cx="7571213" cy="4873625"/>
          </a:xfrm>
        </p:spPr>
      </p:pic>
    </p:spTree>
    <p:extLst>
      <p:ext uri="{BB962C8B-B14F-4D97-AF65-F5344CB8AC3E}">
        <p14:creationId xmlns:p14="http://schemas.microsoft.com/office/powerpoint/2010/main" val="38057901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28М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66" y="1600200"/>
            <a:ext cx="7410426" cy="4873625"/>
          </a:xfrm>
        </p:spPr>
      </p:pic>
    </p:spTree>
    <p:extLst>
      <p:ext uri="{BB962C8B-B14F-4D97-AF65-F5344CB8AC3E}">
        <p14:creationId xmlns:p14="http://schemas.microsoft.com/office/powerpoint/2010/main" val="20141869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29М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74" y="1600200"/>
            <a:ext cx="7360518" cy="4873625"/>
          </a:xfrm>
        </p:spPr>
      </p:pic>
    </p:spTree>
    <p:extLst>
      <p:ext uri="{BB962C8B-B14F-4D97-AF65-F5344CB8AC3E}">
        <p14:creationId xmlns:p14="http://schemas.microsoft.com/office/powerpoint/2010/main" val="4099689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B050"/>
                </a:solidFill>
              </a:rPr>
              <a:t>Трамвайний маршрут </a:t>
            </a:r>
            <a:r>
              <a:rPr lang="uk-UA" dirty="0" smtClean="0">
                <a:solidFill>
                  <a:srgbClr val="00B050"/>
                </a:solidFill>
              </a:rPr>
              <a:t>№4</a:t>
            </a:r>
            <a:endParaRPr lang="uk-UA" dirty="0">
              <a:solidFill>
                <a:srgbClr val="00B05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8" y="1600200"/>
            <a:ext cx="7161523" cy="4873625"/>
          </a:xfrm>
        </p:spPr>
      </p:pic>
    </p:spTree>
    <p:extLst>
      <p:ext uri="{BB962C8B-B14F-4D97-AF65-F5344CB8AC3E}">
        <p14:creationId xmlns:p14="http://schemas.microsoft.com/office/powerpoint/2010/main" val="38959458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30М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2" y="1600200"/>
            <a:ext cx="7519040" cy="4873625"/>
          </a:xfrm>
        </p:spPr>
      </p:pic>
    </p:spTree>
    <p:extLst>
      <p:ext uri="{BB962C8B-B14F-4D97-AF65-F5344CB8AC3E}">
        <p14:creationId xmlns:p14="http://schemas.microsoft.com/office/powerpoint/2010/main" val="2417284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31М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" y="1600200"/>
            <a:ext cx="7391479" cy="4873625"/>
          </a:xfrm>
        </p:spPr>
      </p:pic>
    </p:spTree>
    <p:extLst>
      <p:ext uri="{BB962C8B-B14F-4D97-AF65-F5344CB8AC3E}">
        <p14:creationId xmlns:p14="http://schemas.microsoft.com/office/powerpoint/2010/main" val="35233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32М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61" y="1600200"/>
            <a:ext cx="7552131" cy="4873625"/>
          </a:xfrm>
        </p:spPr>
      </p:pic>
    </p:spTree>
    <p:extLst>
      <p:ext uri="{BB962C8B-B14F-4D97-AF65-F5344CB8AC3E}">
        <p14:creationId xmlns:p14="http://schemas.microsoft.com/office/powerpoint/2010/main" val="40518843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33М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56" y="1600200"/>
            <a:ext cx="7319736" cy="4873625"/>
          </a:xfrm>
        </p:spPr>
      </p:pic>
    </p:spTree>
    <p:extLst>
      <p:ext uri="{BB962C8B-B14F-4D97-AF65-F5344CB8AC3E}">
        <p14:creationId xmlns:p14="http://schemas.microsoft.com/office/powerpoint/2010/main" val="28341248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34М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8" y="1600200"/>
            <a:ext cx="7531903" cy="4873625"/>
          </a:xfrm>
        </p:spPr>
      </p:pic>
    </p:spTree>
    <p:extLst>
      <p:ext uri="{BB962C8B-B14F-4D97-AF65-F5344CB8AC3E}">
        <p14:creationId xmlns:p14="http://schemas.microsoft.com/office/powerpoint/2010/main" val="18837904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35М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0" y="1600200"/>
            <a:ext cx="7509101" cy="4873625"/>
          </a:xfrm>
        </p:spPr>
      </p:pic>
    </p:spTree>
    <p:extLst>
      <p:ext uri="{BB962C8B-B14F-4D97-AF65-F5344CB8AC3E}">
        <p14:creationId xmlns:p14="http://schemas.microsoft.com/office/powerpoint/2010/main" val="36905680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36М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6" y="1600200"/>
            <a:ext cx="7487956" cy="4873625"/>
          </a:xfrm>
        </p:spPr>
      </p:pic>
    </p:spTree>
    <p:extLst>
      <p:ext uri="{BB962C8B-B14F-4D97-AF65-F5344CB8AC3E}">
        <p14:creationId xmlns:p14="http://schemas.microsoft.com/office/powerpoint/2010/main" val="25100102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37М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4" y="1600200"/>
            <a:ext cx="7445137" cy="4873625"/>
          </a:xfrm>
        </p:spPr>
      </p:pic>
    </p:spTree>
    <p:extLst>
      <p:ext uri="{BB962C8B-B14F-4D97-AF65-F5344CB8AC3E}">
        <p14:creationId xmlns:p14="http://schemas.microsoft.com/office/powerpoint/2010/main" val="1674104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38М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03" y="1600200"/>
            <a:ext cx="7408889" cy="4873625"/>
          </a:xfrm>
        </p:spPr>
      </p:pic>
    </p:spTree>
    <p:extLst>
      <p:ext uri="{BB962C8B-B14F-4D97-AF65-F5344CB8AC3E}">
        <p14:creationId xmlns:p14="http://schemas.microsoft.com/office/powerpoint/2010/main" val="9676190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39М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1" y="1600200"/>
            <a:ext cx="7468731" cy="4873625"/>
          </a:xfrm>
        </p:spPr>
      </p:pic>
    </p:spTree>
    <p:extLst>
      <p:ext uri="{BB962C8B-B14F-4D97-AF65-F5344CB8AC3E}">
        <p14:creationId xmlns:p14="http://schemas.microsoft.com/office/powerpoint/2010/main" val="795540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B050"/>
                </a:solidFill>
              </a:rPr>
              <a:t>Трамвайний маршрут </a:t>
            </a:r>
            <a:r>
              <a:rPr lang="uk-UA" dirty="0" smtClean="0">
                <a:solidFill>
                  <a:srgbClr val="00B050"/>
                </a:solidFill>
              </a:rPr>
              <a:t>№5</a:t>
            </a:r>
            <a:endParaRPr lang="uk-UA" dirty="0">
              <a:solidFill>
                <a:srgbClr val="00B05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905252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B050"/>
                </a:solidFill>
              </a:rPr>
              <a:t>Трамвайний маршрут </a:t>
            </a:r>
            <a:r>
              <a:rPr lang="uk-UA" dirty="0" smtClean="0">
                <a:solidFill>
                  <a:srgbClr val="00B050"/>
                </a:solidFill>
              </a:rPr>
              <a:t>№6</a:t>
            </a:r>
            <a:endParaRPr lang="uk-UA" dirty="0">
              <a:solidFill>
                <a:srgbClr val="00B05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1993325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B050"/>
                </a:solidFill>
              </a:rPr>
              <a:t>Трамвайний маршрут </a:t>
            </a:r>
            <a:r>
              <a:rPr lang="uk-UA" dirty="0" smtClean="0">
                <a:solidFill>
                  <a:srgbClr val="00B050"/>
                </a:solidFill>
              </a:rPr>
              <a:t>№7</a:t>
            </a:r>
            <a:endParaRPr lang="uk-UA" dirty="0">
              <a:solidFill>
                <a:srgbClr val="00B050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0" y="1600200"/>
            <a:ext cx="7217639" cy="4873625"/>
          </a:xfrm>
        </p:spPr>
      </p:pic>
    </p:spTree>
    <p:extLst>
      <p:ext uri="{BB962C8B-B14F-4D97-AF65-F5344CB8AC3E}">
        <p14:creationId xmlns:p14="http://schemas.microsoft.com/office/powerpoint/2010/main" val="38392357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ишукана">
  <a:themeElements>
    <a:clrScheme name="Вишукана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Вишукана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ишукана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61</TotalTime>
  <Words>147</Words>
  <Application>Microsoft Office PowerPoint</Application>
  <PresentationFormat>Екран (4:3)</PresentationFormat>
  <Paragraphs>69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69</vt:i4>
      </vt:variant>
    </vt:vector>
  </HeadingPairs>
  <TitlesOfParts>
    <vt:vector size="70" baseType="lpstr">
      <vt:lpstr>Вишукана</vt:lpstr>
      <vt:lpstr>Нова маршрутна система Львова</vt:lpstr>
      <vt:lpstr>Трамвайні маршрути</vt:lpstr>
      <vt:lpstr>Трамвайний маршрут №1</vt:lpstr>
      <vt:lpstr>Трамвайний маршрут №2</vt:lpstr>
      <vt:lpstr>Трамвайний маршрут №3</vt:lpstr>
      <vt:lpstr>Трамвайний маршрут №4</vt:lpstr>
      <vt:lpstr>Трамвайний маршрут №5</vt:lpstr>
      <vt:lpstr>Трамвайний маршрут №6</vt:lpstr>
      <vt:lpstr>Трамвайний маршрут №7</vt:lpstr>
      <vt:lpstr>Трамвайний маршрут №9</vt:lpstr>
      <vt:lpstr>Трамвайний маршрут №9А</vt:lpstr>
      <vt:lpstr>Тролейбусні маршрути</vt:lpstr>
      <vt:lpstr>Тролейбусний маршрут №2</vt:lpstr>
      <vt:lpstr>Тролейбусний маршрут №3</vt:lpstr>
      <vt:lpstr>Тролейбусний маршрут №5</vt:lpstr>
      <vt:lpstr>Тролейбусний маршрут №7</vt:lpstr>
      <vt:lpstr>Тролейбусний маршрут №9</vt:lpstr>
      <vt:lpstr>Тролейбусний маршрут №10</vt:lpstr>
      <vt:lpstr>Тролейбусний маршрут №11</vt:lpstr>
      <vt:lpstr>Тролейбусний маршрут №12</vt:lpstr>
      <vt:lpstr>Тролейбусний маршрут №13</vt:lpstr>
      <vt:lpstr>Тролейбусний маршрут №24</vt:lpstr>
      <vt:lpstr>Радіальні маршрути (для автобусів великої вмістимості)</vt:lpstr>
      <vt:lpstr>1А</vt:lpstr>
      <vt:lpstr>2А</vt:lpstr>
      <vt:lpstr>3А</vt:lpstr>
      <vt:lpstr>4А</vt:lpstr>
      <vt:lpstr>5А</vt:lpstr>
      <vt:lpstr>6А</vt:lpstr>
      <vt:lpstr>Хордові маршрути (для автобусів малої та середньої вмістимості)</vt:lpstr>
      <vt:lpstr>1М</vt:lpstr>
      <vt:lpstr>2М</vt:lpstr>
      <vt:lpstr>3М</vt:lpstr>
      <vt:lpstr>4М</vt:lpstr>
      <vt:lpstr>5М</vt:lpstr>
      <vt:lpstr>6М</vt:lpstr>
      <vt:lpstr>7М</vt:lpstr>
      <vt:lpstr>8М</vt:lpstr>
      <vt:lpstr>9М</vt:lpstr>
      <vt:lpstr>10М</vt:lpstr>
      <vt:lpstr>11М</vt:lpstr>
      <vt:lpstr>12М</vt:lpstr>
      <vt:lpstr>13М</vt:lpstr>
      <vt:lpstr>14М</vt:lpstr>
      <vt:lpstr>15М</vt:lpstr>
      <vt:lpstr>16М</vt:lpstr>
      <vt:lpstr>17М</vt:lpstr>
      <vt:lpstr>18М</vt:lpstr>
      <vt:lpstr>19М</vt:lpstr>
      <vt:lpstr>20М</vt:lpstr>
      <vt:lpstr>21М</vt:lpstr>
      <vt:lpstr>22М</vt:lpstr>
      <vt:lpstr>23М</vt:lpstr>
      <vt:lpstr>24М</vt:lpstr>
      <vt:lpstr>25М</vt:lpstr>
      <vt:lpstr>26М</vt:lpstr>
      <vt:lpstr>27М</vt:lpstr>
      <vt:lpstr>28М</vt:lpstr>
      <vt:lpstr>29М</vt:lpstr>
      <vt:lpstr>30М</vt:lpstr>
      <vt:lpstr>31М</vt:lpstr>
      <vt:lpstr>32М</vt:lpstr>
      <vt:lpstr>33М</vt:lpstr>
      <vt:lpstr>34М</vt:lpstr>
      <vt:lpstr>35М</vt:lpstr>
      <vt:lpstr>36М</vt:lpstr>
      <vt:lpstr>37М</vt:lpstr>
      <vt:lpstr>38М</vt:lpstr>
      <vt:lpstr>39М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Нова маршрутна система Львова</dc:title>
  <dc:creator>Max Boyko</dc:creator>
  <cp:lastModifiedBy>Max Boyko</cp:lastModifiedBy>
  <cp:revision>10</cp:revision>
  <dcterms:created xsi:type="dcterms:W3CDTF">2011-07-24T21:55:49Z</dcterms:created>
  <dcterms:modified xsi:type="dcterms:W3CDTF">2011-07-26T09:01:29Z</dcterms:modified>
</cp:coreProperties>
</file>